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Funnel Sans"/>
      <p:regular r:id="rId18"/>
      <p:bold r:id="rId19"/>
      <p:italic r:id="rId20"/>
      <p:boldItalic r:id="rId21"/>
    </p:embeddedFont>
    <p:embeddedFont>
      <p:font typeface="Mona Sans Light"/>
      <p:regular r:id="rId22"/>
      <p:bold r:id="rId23"/>
      <p:italic r:id="rId24"/>
      <p:boldItalic r:id="rId25"/>
    </p:embeddedFont>
    <p:embeddedFont>
      <p:font typeface="Mona Sans SemiBold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unnelSans-italic.fntdata"/><Relationship Id="rId22" Type="http://schemas.openxmlformats.org/officeDocument/2006/relationships/font" Target="fonts/MonaSansLight-regular.fntdata"/><Relationship Id="rId21" Type="http://schemas.openxmlformats.org/officeDocument/2006/relationships/font" Target="fonts/FunnelSans-boldItalic.fntdata"/><Relationship Id="rId24" Type="http://schemas.openxmlformats.org/officeDocument/2006/relationships/font" Target="fonts/MonaSansLight-italic.fntdata"/><Relationship Id="rId23" Type="http://schemas.openxmlformats.org/officeDocument/2006/relationships/font" Target="fonts/MonaSans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aSansSemiBold-regular.fntdata"/><Relationship Id="rId25" Type="http://schemas.openxmlformats.org/officeDocument/2006/relationships/font" Target="fonts/MonaSansLight-boldItalic.fntdata"/><Relationship Id="rId28" Type="http://schemas.openxmlformats.org/officeDocument/2006/relationships/font" Target="fonts/MonaSansSemiBold-italic.fntdata"/><Relationship Id="rId27" Type="http://schemas.openxmlformats.org/officeDocument/2006/relationships/font" Target="fonts/Mona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aSans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FunnelSans-bold.fntdata"/><Relationship Id="rId18" Type="http://schemas.openxmlformats.org/officeDocument/2006/relationships/font" Target="fonts/Funnel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ecc46b737_2_35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aecc46b737_2_35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8" name="Google Shape;88;g3aecc46b737_2_35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ecc46b737_2_243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3aecc46b737_2_243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99" name="Google Shape;299;g3aecc46b737_2_243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ecc46b737_2_264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aecc46b737_2_264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21" name="Google Shape;321;g3aecc46b737_2_264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aecc46b737_2_43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g3aecc46b737_2_43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6" name="Google Shape;96;g3aecc46b737_2_43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aecc46b737_2_62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3aecc46b737_2_62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16" name="Google Shape;116;g3aecc46b737_2_62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ecc46b737_2_83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3aecc46b737_2_83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38" name="Google Shape;138;g3aecc46b737_2_83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ecc46b737_2_109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3aecc46b737_2_109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0" name="Google Shape;160;g3aecc46b737_2_109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aecc46b737_2_132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aecc46b737_2_132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84" name="Google Shape;184;g3aecc46b737_2_132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aecc46b737_2_155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aecc46b737_2_155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8" name="Google Shape;208;g3aecc46b737_2_155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aecc46b737_2_187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aecc46b737_2_187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41" name="Google Shape;241;g3aecc46b737_2_187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aecc46b737_2_216:notes"/>
          <p:cNvSpPr/>
          <p:nvPr>
            <p:ph idx="2" type="sldImg"/>
          </p:nvPr>
        </p:nvSpPr>
        <p:spPr>
          <a:xfrm>
            <a:off x="-227542" y="1143000"/>
            <a:ext cx="7313083" cy="308570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aecc46b737_2_216:notes"/>
          <p:cNvSpPr txBox="1"/>
          <p:nvPr>
            <p:ph idx="1" type="body"/>
          </p:nvPr>
        </p:nvSpPr>
        <p:spPr>
          <a:xfrm>
            <a:off x="685271" y="4400352"/>
            <a:ext cx="5487458" cy="3600648"/>
          </a:xfrm>
          <a:prstGeom prst="rect">
            <a:avLst/>
          </a:prstGeom>
          <a:noFill/>
          <a:ln>
            <a:noFill/>
          </a:ln>
        </p:spPr>
        <p:txBody>
          <a:bodyPr anchorCtr="0" anchor="t" bIns="34900" lIns="69850" spcFirstLastPara="1" rIns="69850" wrap="square" tIns="34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71" name="Google Shape;271;g3aecc46b737_2_216:notes"/>
          <p:cNvSpPr txBox="1"/>
          <p:nvPr>
            <p:ph idx="12" type="sldNum"/>
          </p:nvPr>
        </p:nvSpPr>
        <p:spPr>
          <a:xfrm>
            <a:off x="3884083" y="8685609"/>
            <a:ext cx="2972594" cy="458391"/>
          </a:xfrm>
          <a:prstGeom prst="rect">
            <a:avLst/>
          </a:prstGeom>
          <a:noFill/>
          <a:ln>
            <a:noFill/>
          </a:ln>
        </p:spPr>
        <p:txBody>
          <a:bodyPr anchorCtr="0" anchor="b" bIns="34900" lIns="69850" spcFirstLastPara="1" rIns="69850" wrap="square" tIns="349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2" name="Google Shape;5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8" name="Google Shape;5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1" name="Google Shape;6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7" name="Google Shape;6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0" name="Google Shape;7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3" name="Google Shape;7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9" name="Google Shape;7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2" name="Google Shape;8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81616">
              <a:alpha val="94901"/>
            </a:srgbClr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0" name="Google Shape;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71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6"/>
          <p:cNvSpPr/>
          <p:nvPr/>
        </p:nvSpPr>
        <p:spPr>
          <a:xfrm>
            <a:off x="3925119" y="2185690"/>
            <a:ext cx="3101132" cy="3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Mona Sans SemiBold"/>
              <a:buNone/>
            </a:pPr>
            <a:r>
              <a:rPr b="1" i="0" lang="en" sz="24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Picar Robot -5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6"/>
          <p:cNvSpPr/>
          <p:nvPr/>
        </p:nvSpPr>
        <p:spPr>
          <a:xfrm>
            <a:off x="3925125" y="2759272"/>
            <a:ext cx="4722900" cy="17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Designing intelligent navigation systems for small-scale autonomous ground vehicles</a:t>
            </a:r>
            <a:endParaRPr b="0" i="0" sz="1000" u="none" cap="none" strike="noStrike">
              <a:solidFill>
                <a:srgbClr val="FFFF00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t/>
            </a:r>
            <a:endParaRPr sz="1000">
              <a:solidFill>
                <a:srgbClr val="FFFF00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lang="en" sz="1000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Francisco Medina</a:t>
            </a:r>
            <a:endParaRPr sz="1000">
              <a:solidFill>
                <a:srgbClr val="FFFF00"/>
              </a:solidFill>
              <a:latin typeface="Funnel Sans"/>
              <a:ea typeface="Funnel Sans"/>
              <a:cs typeface="Funnel Sans"/>
              <a:sym typeface="Funnel Sans"/>
            </a:endParaRPr>
          </a:p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lang="en" sz="1000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Michael Garcia</a:t>
            </a:r>
            <a:endParaRPr sz="1000">
              <a:solidFill>
                <a:srgbClr val="FFFF00"/>
              </a:solidFill>
              <a:latin typeface="Funnel Sans"/>
              <a:ea typeface="Funnel Sans"/>
              <a:cs typeface="Funnel Sans"/>
              <a:sym typeface="Funnel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/>
          <p:nvPr/>
        </p:nvSpPr>
        <p:spPr>
          <a:xfrm>
            <a:off x="470446" y="323404"/>
            <a:ext cx="6774879" cy="3676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Mona Sans SemiBold"/>
              <a:buNone/>
            </a:pPr>
            <a:r>
              <a:rPr b="1" i="0" lang="en" sz="23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Ethical Considerations in Autonomous Robotics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5"/>
          <p:cNvSpPr/>
          <p:nvPr/>
        </p:nvSpPr>
        <p:spPr>
          <a:xfrm>
            <a:off x="470446" y="926232"/>
            <a:ext cx="8203109" cy="188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Even small-scale educational robots raise important ethical questions that engineers must consider throughout the development lifecycle.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3" name="Google Shape;30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446" y="1246733"/>
            <a:ext cx="294010" cy="29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/>
          <p:nvPr/>
        </p:nvSpPr>
        <p:spPr>
          <a:xfrm>
            <a:off x="470446" y="1687711"/>
            <a:ext cx="1470199" cy="18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Safety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5"/>
          <p:cNvSpPr/>
          <p:nvPr/>
        </p:nvSpPr>
        <p:spPr>
          <a:xfrm>
            <a:off x="470446" y="1942058"/>
            <a:ext cx="4028033" cy="56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Autonomous robots must operate safely to avoid harm to people and property. Fail-safe mechanisms and emergency stop procedures are essential design requirements.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6" name="Google Shape;30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5447" y="1246733"/>
            <a:ext cx="294010" cy="29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/>
          <p:nvPr/>
        </p:nvSpPr>
        <p:spPr>
          <a:xfrm>
            <a:off x="4645447" y="1687711"/>
            <a:ext cx="1470199" cy="1838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Data Privacy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/>
          <p:nvPr/>
        </p:nvSpPr>
        <p:spPr>
          <a:xfrm>
            <a:off x="4645447" y="1942058"/>
            <a:ext cx="4028108" cy="56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Camera-based perception systems raise privacy concerns when deployed in public or shared spaces. Data handling protocols must respect individual privacy rights.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9" name="Google Shape;30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0446" y="2741861"/>
            <a:ext cx="294010" cy="29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5"/>
          <p:cNvSpPr/>
          <p:nvPr/>
        </p:nvSpPr>
        <p:spPr>
          <a:xfrm>
            <a:off x="470446" y="3182838"/>
            <a:ext cx="1470199" cy="183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Bias &amp; Reliability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470446" y="3437186"/>
            <a:ext cx="4028033" cy="56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Sensor failures or algorithmic limitations can lead to unintended actions. Systems must degrade gracefully and provide clear operational status indicators.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2" name="Google Shape;312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45447" y="2741861"/>
            <a:ext cx="294010" cy="29401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/>
          <p:nvPr/>
        </p:nvSpPr>
        <p:spPr>
          <a:xfrm>
            <a:off x="4645447" y="3182838"/>
            <a:ext cx="1766590" cy="183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Responsible Deployment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5"/>
          <p:cNvSpPr/>
          <p:nvPr/>
        </p:nvSpPr>
        <p:spPr>
          <a:xfrm>
            <a:off x="4645447" y="3437186"/>
            <a:ext cx="4028108" cy="564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Even small robots require extensive testing before real-world use. Developers bear responsibility for anticipating edge cases and potential misuse scenarios.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35"/>
          <p:cNvSpPr/>
          <p:nvPr/>
        </p:nvSpPr>
        <p:spPr>
          <a:xfrm>
            <a:off x="470446" y="4134073"/>
            <a:ext cx="8203109" cy="687958"/>
          </a:xfrm>
          <a:prstGeom prst="roundRect">
            <a:avLst>
              <a:gd fmla="val 7181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6" name="Google Shape;316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8020" y="4316239"/>
            <a:ext cx="146968" cy="117574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5"/>
          <p:cNvSpPr/>
          <p:nvPr/>
        </p:nvSpPr>
        <p:spPr>
          <a:xfrm>
            <a:off x="852562" y="4281041"/>
            <a:ext cx="7703418" cy="3763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1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Educational Imperative:</a:t>
            </a:r>
            <a:r>
              <a:rPr b="0" i="0" lang="en" sz="9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 Robotics education should encourage ethical thinking alongside engineering skills, preparing students to develop responsible autonomous systems.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/>
          <p:nvPr/>
        </p:nvSpPr>
        <p:spPr>
          <a:xfrm>
            <a:off x="496129" y="1401150"/>
            <a:ext cx="7729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Mona Sans SemiBold"/>
              <a:buNone/>
            </a:pPr>
            <a:r>
              <a:rPr b="1" i="0" lang="en" sz="24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Conclusion: Picar Robot -5 Journey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6"/>
          <p:cNvSpPr/>
          <p:nvPr/>
        </p:nvSpPr>
        <p:spPr>
          <a:xfrm>
            <a:off x="496119" y="1974726"/>
            <a:ext cx="8151763" cy="496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Funnel Sans"/>
              <a:buNone/>
            </a:pPr>
            <a:r>
              <a:rPr b="0" i="0" lang="en" sz="12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This project successfully demonstrated autonomous navigation for the Picar Robot, integrating perception, planning, and control algorithms to achieve reliable environmental interaction.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36"/>
          <p:cNvSpPr/>
          <p:nvPr/>
        </p:nvSpPr>
        <p:spPr>
          <a:xfrm>
            <a:off x="496119" y="2610446"/>
            <a:ext cx="8151763" cy="496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Funnel Sans"/>
              <a:buNone/>
            </a:pPr>
            <a:r>
              <a:rPr b="0" i="0" lang="en" sz="12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We gained invaluable insights into sensor calibration, environmental adaptability, and the iterative nature of robotics development, validating our approach through rigorous testing.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36"/>
          <p:cNvSpPr/>
          <p:nvPr/>
        </p:nvSpPr>
        <p:spPr>
          <a:xfrm>
            <a:off x="496119" y="3246164"/>
            <a:ext cx="8151763" cy="4961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97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Funnel Sans"/>
              <a:buNone/>
            </a:pPr>
            <a:r>
              <a:rPr b="0" i="0" lang="en" sz="12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Future iterations can explore advanced AI, multi-robot coordination, and deployment in more complex real-world applications, building upon this foundational success.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/>
          <p:nvPr/>
        </p:nvSpPr>
        <p:spPr>
          <a:xfrm>
            <a:off x="496119" y="760139"/>
            <a:ext cx="5313313" cy="3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Mona Sans SemiBold"/>
              <a:buNone/>
            </a:pPr>
            <a:r>
              <a:rPr b="1" i="0" lang="en" sz="24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Project Goals &amp; Problem Statement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7"/>
          <p:cNvSpPr/>
          <p:nvPr/>
        </p:nvSpPr>
        <p:spPr>
          <a:xfrm>
            <a:off x="496119" y="1395710"/>
            <a:ext cx="4013894" cy="1121123"/>
          </a:xfrm>
          <a:prstGeom prst="roundRect">
            <a:avLst>
              <a:gd fmla="val 464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7"/>
          <p:cNvSpPr/>
          <p:nvPr/>
        </p:nvSpPr>
        <p:spPr>
          <a:xfrm>
            <a:off x="624855" y="1524446"/>
            <a:ext cx="1550566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Primary Objective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7"/>
          <p:cNvSpPr/>
          <p:nvPr/>
        </p:nvSpPr>
        <p:spPr>
          <a:xfrm>
            <a:off x="624855" y="1792709"/>
            <a:ext cx="3756422" cy="59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Design and implement an autonomous Picar robot capable of navigating its environment using sensors and intelligent control systems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7"/>
          <p:cNvSpPr/>
          <p:nvPr/>
        </p:nvSpPr>
        <p:spPr>
          <a:xfrm>
            <a:off x="4633987" y="1395710"/>
            <a:ext cx="4013894" cy="1121123"/>
          </a:xfrm>
          <a:prstGeom prst="roundRect">
            <a:avLst>
              <a:gd fmla="val 4647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7"/>
          <p:cNvSpPr/>
          <p:nvPr/>
        </p:nvSpPr>
        <p:spPr>
          <a:xfrm>
            <a:off x="4762723" y="1524446"/>
            <a:ext cx="1631603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Real-World Challenge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7"/>
          <p:cNvSpPr/>
          <p:nvPr/>
        </p:nvSpPr>
        <p:spPr>
          <a:xfrm>
            <a:off x="4762723" y="1792709"/>
            <a:ext cx="3756422" cy="59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Enable a small-scale robotic vehicle to perceive surroundings, avoid obstacles, and follow planned paths with minimal human intervention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7"/>
          <p:cNvSpPr/>
          <p:nvPr/>
        </p:nvSpPr>
        <p:spPr>
          <a:xfrm>
            <a:off x="496119" y="2702868"/>
            <a:ext cx="1860649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Mona Sans SemiBold"/>
              <a:buNone/>
            </a:pPr>
            <a:r>
              <a:rPr b="1" i="0" lang="en" sz="14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Project Objectives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496119" y="3233068"/>
            <a:ext cx="3924598" cy="1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Char char="•"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Build a functional robotic platform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7"/>
          <p:cNvSpPr/>
          <p:nvPr/>
        </p:nvSpPr>
        <p:spPr>
          <a:xfrm>
            <a:off x="496119" y="3474914"/>
            <a:ext cx="3924598" cy="1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Char char="•"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Integrate hardware and software components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7"/>
          <p:cNvSpPr/>
          <p:nvPr/>
        </p:nvSpPr>
        <p:spPr>
          <a:xfrm>
            <a:off x="4728046" y="3233068"/>
            <a:ext cx="3924598" cy="1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Char char="•"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Implement perception, planning, and control algorithms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27"/>
          <p:cNvSpPr/>
          <p:nvPr/>
        </p:nvSpPr>
        <p:spPr>
          <a:xfrm>
            <a:off x="4728046" y="3474914"/>
            <a:ext cx="3924598" cy="1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Char char="•"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Evaluate performance through structured testing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7"/>
          <p:cNvSpPr/>
          <p:nvPr/>
        </p:nvSpPr>
        <p:spPr>
          <a:xfrm>
            <a:off x="496119" y="3856286"/>
            <a:ext cx="8151763" cy="527001"/>
          </a:xfrm>
          <a:prstGeom prst="roundRect">
            <a:avLst>
              <a:gd fmla="val 9886" name="adj"/>
            </a:avLst>
          </a:prstGeom>
          <a:solidFill>
            <a:srgbClr val="262626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092" y="4045595"/>
            <a:ext cx="155004" cy="123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7"/>
          <p:cNvSpPr/>
          <p:nvPr/>
        </p:nvSpPr>
        <p:spPr>
          <a:xfrm>
            <a:off x="899071" y="4011216"/>
            <a:ext cx="7624837" cy="198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1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Key Constraints:</a:t>
            </a:r>
            <a:r>
              <a:rPr b="0" i="0" lang="en" sz="1000" u="none" cap="none" strike="noStrike">
                <a:solidFill>
                  <a:srgbClr val="FFFFFF"/>
                </a:solidFill>
                <a:latin typeface="Funnel Sans"/>
                <a:ea typeface="Funnel Sans"/>
                <a:cs typeface="Funnel Sans"/>
                <a:sym typeface="Funnel Sans"/>
              </a:rPr>
              <a:t> Limited battery life, sensor accuracy limitations, small form factor, and computational limits of onboard hardware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/>
          <p:nvPr/>
        </p:nvSpPr>
        <p:spPr>
          <a:xfrm>
            <a:off x="313581" y="215577"/>
            <a:ext cx="2331764" cy="244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489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Mona Sans SemiBold"/>
              <a:buNone/>
            </a:pPr>
            <a:r>
              <a:rPr b="1" i="0" lang="en" sz="15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System Design Overview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313581" y="656481"/>
            <a:ext cx="1325017" cy="147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Mona Sans SemiBold"/>
              <a:buNone/>
            </a:pPr>
            <a:r>
              <a:rPr b="1" i="0" lang="en" sz="9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Hardware Components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8"/>
          <p:cNvSpPr/>
          <p:nvPr/>
        </p:nvSpPr>
        <p:spPr>
          <a:xfrm>
            <a:off x="313581" y="881881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Raspberry Pi (main controller)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313581" y="1034728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Motor driver board (L298N or equivalent)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8"/>
          <p:cNvSpPr/>
          <p:nvPr/>
        </p:nvSpPr>
        <p:spPr>
          <a:xfrm>
            <a:off x="313581" y="1187574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Servo motor for steering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313581" y="1340421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DC motors for propulsion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8"/>
          <p:cNvSpPr/>
          <p:nvPr/>
        </p:nvSpPr>
        <p:spPr>
          <a:xfrm>
            <a:off x="313581" y="1493267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Ultrasonic sensor for obstacle detection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28"/>
          <p:cNvSpPr/>
          <p:nvPr/>
        </p:nvSpPr>
        <p:spPr>
          <a:xfrm>
            <a:off x="313581" y="1646114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IR/line-following sensors (optional)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28"/>
          <p:cNvSpPr/>
          <p:nvPr/>
        </p:nvSpPr>
        <p:spPr>
          <a:xfrm>
            <a:off x="313581" y="1798960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Camera module for visual input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313581" y="1951806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Chassis, wheels, and Li-ion battery pack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4672384" y="656481"/>
            <a:ext cx="1278657" cy="1470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Mona Sans SemiBold"/>
              <a:buNone/>
            </a:pPr>
            <a:r>
              <a:rPr b="1" i="0" lang="en" sz="9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Software Components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8"/>
          <p:cNvSpPr/>
          <p:nvPr/>
        </p:nvSpPr>
        <p:spPr>
          <a:xfrm>
            <a:off x="4672384" y="881881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Raspberry Pi OS or minimal Linux-based OS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8"/>
          <p:cNvSpPr/>
          <p:nvPr/>
        </p:nvSpPr>
        <p:spPr>
          <a:xfrm>
            <a:off x="4672384" y="1034728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Python as main programming language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8"/>
          <p:cNvSpPr/>
          <p:nvPr/>
        </p:nvSpPr>
        <p:spPr>
          <a:xfrm>
            <a:off x="4672384" y="1187574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OpenCV for image processing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8"/>
          <p:cNvSpPr/>
          <p:nvPr/>
        </p:nvSpPr>
        <p:spPr>
          <a:xfrm>
            <a:off x="4672384" y="1340421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GPIO libraries for motor/sensor control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28"/>
          <p:cNvSpPr/>
          <p:nvPr/>
        </p:nvSpPr>
        <p:spPr>
          <a:xfrm>
            <a:off x="4672384" y="1493267"/>
            <a:ext cx="4162797" cy="125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00"/>
              <a:buFont typeface="Funnel Sans"/>
              <a:buChar char="•"/>
            </a:pPr>
            <a:r>
              <a:rPr b="0" i="0" lang="en" sz="6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Custom navigation and control scripts</a:t>
            </a:r>
            <a:endParaRPr b="0" i="0" sz="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4" name="Google Shape;13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384" y="1706910"/>
            <a:ext cx="4162797" cy="4162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/>
          <p:nvPr/>
        </p:nvSpPr>
        <p:spPr>
          <a:xfrm>
            <a:off x="248022" y="170557"/>
            <a:ext cx="1550566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System Architecture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9"/>
          <p:cNvSpPr/>
          <p:nvPr/>
        </p:nvSpPr>
        <p:spPr>
          <a:xfrm>
            <a:off x="248022" y="488379"/>
            <a:ext cx="8647956" cy="99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00"/>
              <a:buFont typeface="Funnel Sans"/>
              <a:buNone/>
            </a:pPr>
            <a:r>
              <a:rPr b="0" i="0" lang="en" sz="5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The robot architecture follows a linear data flow model from sensing to actuation, processing information through discrete computational stages.</a:t>
            </a:r>
            <a:endParaRPr b="0" i="0" sz="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2" name="Google Shape;14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025" y="768225"/>
            <a:ext cx="583725" cy="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/>
          <p:nvPr/>
        </p:nvSpPr>
        <p:spPr>
          <a:xfrm>
            <a:off x="883050" y="911000"/>
            <a:ext cx="13680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33"/>
              <a:buFont typeface="Mona Sans SemiBold"/>
              <a:buNone/>
            </a:pPr>
            <a:r>
              <a:rPr b="1" i="0" lang="en" sz="1665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Sensors</a:t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883050" y="1224710"/>
            <a:ext cx="9046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94"/>
              <a:buFont typeface="Funnel Sans"/>
              <a:buNone/>
            </a:pPr>
            <a:r>
              <a:rPr b="0" i="0" lang="en" sz="1526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Raw environmental data capture</a:t>
            </a:r>
            <a:endParaRPr b="0" i="0" sz="15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5" name="Google Shape;14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025" y="1618653"/>
            <a:ext cx="583725" cy="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/>
          <p:nvPr/>
        </p:nvSpPr>
        <p:spPr>
          <a:xfrm>
            <a:off x="883050" y="1781450"/>
            <a:ext cx="1462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33"/>
              <a:buFont typeface="Mona Sans SemiBold"/>
              <a:buNone/>
            </a:pPr>
            <a:r>
              <a:rPr b="1" i="0" lang="en" sz="1665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Perception</a:t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9"/>
          <p:cNvSpPr/>
          <p:nvPr/>
        </p:nvSpPr>
        <p:spPr>
          <a:xfrm>
            <a:off x="883050" y="2095157"/>
            <a:ext cx="9046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94"/>
              <a:buFont typeface="Funnel Sans"/>
              <a:buNone/>
            </a:pPr>
            <a:r>
              <a:rPr b="0" i="0" lang="en" sz="1526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Data interpretation and feature extraction</a:t>
            </a:r>
            <a:endParaRPr b="0" i="0" sz="15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8" name="Google Shape;14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025" y="2489346"/>
            <a:ext cx="583725" cy="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/>
          <p:nvPr/>
        </p:nvSpPr>
        <p:spPr>
          <a:xfrm>
            <a:off x="883050" y="2651900"/>
            <a:ext cx="18729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33"/>
              <a:buFont typeface="Mona Sans SemiBold"/>
              <a:buNone/>
            </a:pPr>
            <a:r>
              <a:rPr b="1" i="0" lang="en" sz="1665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Planning</a:t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9"/>
          <p:cNvSpPr/>
          <p:nvPr/>
        </p:nvSpPr>
        <p:spPr>
          <a:xfrm>
            <a:off x="883050" y="2965605"/>
            <a:ext cx="9046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94"/>
              <a:buFont typeface="Funnel Sans"/>
              <a:buNone/>
            </a:pPr>
            <a:r>
              <a:rPr b="0" i="0" lang="en" sz="1526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Decision-making and path generation</a:t>
            </a:r>
            <a:endParaRPr b="0" i="0" sz="15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1" name="Google Shape;151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025" y="3360038"/>
            <a:ext cx="583725" cy="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9"/>
          <p:cNvSpPr/>
          <p:nvPr/>
        </p:nvSpPr>
        <p:spPr>
          <a:xfrm>
            <a:off x="883050" y="3522350"/>
            <a:ext cx="1462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33"/>
              <a:buFont typeface="Mona Sans SemiBold"/>
              <a:buNone/>
            </a:pPr>
            <a:r>
              <a:rPr b="1" i="0" lang="en" sz="1665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Control</a:t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883050" y="3836052"/>
            <a:ext cx="9046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94"/>
              <a:buFont typeface="Funnel Sans"/>
              <a:buNone/>
            </a:pPr>
            <a:r>
              <a:rPr b="0" i="0" lang="en" sz="1526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Signal conversion to motor commands</a:t>
            </a:r>
            <a:endParaRPr b="0" i="0" sz="15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4" name="Google Shape;154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8025" y="4230732"/>
            <a:ext cx="583725" cy="87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/>
          <p:nvPr/>
        </p:nvSpPr>
        <p:spPr>
          <a:xfrm>
            <a:off x="883050" y="4392800"/>
            <a:ext cx="1462500" cy="2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33"/>
              <a:buFont typeface="Mona Sans SemiBold"/>
              <a:buNone/>
            </a:pPr>
            <a:r>
              <a:rPr b="1" i="0" lang="en" sz="1665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Movement</a:t>
            </a:r>
            <a:endParaRPr b="0" i="0" sz="16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9"/>
          <p:cNvSpPr/>
          <p:nvPr/>
        </p:nvSpPr>
        <p:spPr>
          <a:xfrm>
            <a:off x="883050" y="4706500"/>
            <a:ext cx="9046200" cy="2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694"/>
              <a:buFont typeface="Funnel Sans"/>
              <a:buNone/>
            </a:pPr>
            <a:r>
              <a:rPr b="0" i="0" lang="en" sz="1526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Physical actuation and navigation</a:t>
            </a:r>
            <a:endParaRPr b="0" i="0" sz="152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/>
          <p:nvPr/>
        </p:nvSpPr>
        <p:spPr>
          <a:xfrm>
            <a:off x="496119" y="623367"/>
            <a:ext cx="3346475" cy="387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58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Mona Sans SemiBold"/>
              <a:buNone/>
            </a:pPr>
            <a:r>
              <a:rPr b="1" i="0" lang="en" sz="24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Perception Algorithms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0"/>
          <p:cNvSpPr/>
          <p:nvPr/>
        </p:nvSpPr>
        <p:spPr>
          <a:xfrm>
            <a:off x="496119" y="1258937"/>
            <a:ext cx="8151763" cy="39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Perception transforms raw sensor data into meaningful environmental information that the robot can use for decision-making. The system must convert physical phenomena into numerical representations.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30"/>
          <p:cNvSpPr/>
          <p:nvPr/>
        </p:nvSpPr>
        <p:spPr>
          <a:xfrm>
            <a:off x="496119" y="1795388"/>
            <a:ext cx="2634556" cy="1909167"/>
          </a:xfrm>
          <a:prstGeom prst="roundRect">
            <a:avLst>
              <a:gd fmla="val 2729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510406" y="1809676"/>
            <a:ext cx="2605981" cy="372071"/>
          </a:xfrm>
          <a:prstGeom prst="roundRect">
            <a:avLst>
              <a:gd fmla="val 9395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30"/>
          <p:cNvSpPr/>
          <p:nvPr/>
        </p:nvSpPr>
        <p:spPr>
          <a:xfrm>
            <a:off x="1720379" y="1877021"/>
            <a:ext cx="186035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a Sans SemiBold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1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30"/>
          <p:cNvSpPr/>
          <p:nvPr/>
        </p:nvSpPr>
        <p:spPr>
          <a:xfrm>
            <a:off x="634380" y="2305720"/>
            <a:ext cx="2193503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Ultrasonic Sensor 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0"/>
          <p:cNvSpPr/>
          <p:nvPr/>
        </p:nvSpPr>
        <p:spPr>
          <a:xfrm>
            <a:off x="634380" y="2573983"/>
            <a:ext cx="2358033" cy="992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Measures obstacle distance using trigger and echo timing. Sound pulses reflect off objects, and time-of-flight calculations determine distance to obstacles in the forward path.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0"/>
          <p:cNvSpPr/>
          <p:nvPr/>
        </p:nvSpPr>
        <p:spPr>
          <a:xfrm>
            <a:off x="3254648" y="1795388"/>
            <a:ext cx="2634630" cy="1909167"/>
          </a:xfrm>
          <a:prstGeom prst="roundRect">
            <a:avLst>
              <a:gd fmla="val 2729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0"/>
          <p:cNvSpPr/>
          <p:nvPr/>
        </p:nvSpPr>
        <p:spPr>
          <a:xfrm>
            <a:off x="3268936" y="1809676"/>
            <a:ext cx="2606055" cy="372071"/>
          </a:xfrm>
          <a:prstGeom prst="roundRect">
            <a:avLst>
              <a:gd fmla="val 9395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30"/>
          <p:cNvSpPr/>
          <p:nvPr/>
        </p:nvSpPr>
        <p:spPr>
          <a:xfrm>
            <a:off x="4478908" y="1877021"/>
            <a:ext cx="186035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a Sans SemiBold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2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0"/>
          <p:cNvSpPr/>
          <p:nvPr/>
        </p:nvSpPr>
        <p:spPr>
          <a:xfrm>
            <a:off x="3392909" y="2305720"/>
            <a:ext cx="1951881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Line/IR Sensor Processing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0"/>
          <p:cNvSpPr/>
          <p:nvPr/>
        </p:nvSpPr>
        <p:spPr>
          <a:xfrm>
            <a:off x="3392909" y="2573983"/>
            <a:ext cx="2358107" cy="7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Detects contrast between track surface and background. Provides real-time classification of positional deviation (left, center, or right) for line-following tasks.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0"/>
          <p:cNvSpPr/>
          <p:nvPr/>
        </p:nvSpPr>
        <p:spPr>
          <a:xfrm>
            <a:off x="6013252" y="1795388"/>
            <a:ext cx="2634556" cy="1909167"/>
          </a:xfrm>
          <a:prstGeom prst="roundRect">
            <a:avLst>
              <a:gd fmla="val 2729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6027539" y="1809676"/>
            <a:ext cx="2605981" cy="372071"/>
          </a:xfrm>
          <a:prstGeom prst="roundRect">
            <a:avLst>
              <a:gd fmla="val 9395" name="adj"/>
            </a:avLst>
          </a:prstGeom>
          <a:solidFill>
            <a:srgbClr val="404040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0"/>
          <p:cNvSpPr/>
          <p:nvPr/>
        </p:nvSpPr>
        <p:spPr>
          <a:xfrm>
            <a:off x="7237512" y="1877021"/>
            <a:ext cx="186035" cy="232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a Sans SemiBold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3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0"/>
          <p:cNvSpPr/>
          <p:nvPr/>
        </p:nvSpPr>
        <p:spPr>
          <a:xfrm>
            <a:off x="6151513" y="2305720"/>
            <a:ext cx="1648346" cy="19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076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Camera-Based Vision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6151513" y="2573983"/>
            <a:ext cx="2358033" cy="992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Implements edge detection, line tracking, or color segmentation using OpenCV. Requires careful threshold tuning for different lighting conditions and environments.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30"/>
          <p:cNvSpPr/>
          <p:nvPr/>
        </p:nvSpPr>
        <p:spPr>
          <a:xfrm>
            <a:off x="682154" y="3983608"/>
            <a:ext cx="7965728" cy="39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000"/>
              <a:buFont typeface="Funnel Sans"/>
              <a:buNone/>
            </a:pPr>
            <a:r>
              <a:rPr b="0" i="0" lang="en" sz="10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Key principle: The robot must "see" using numbers, not images. All visual information is converted into quantifiable data points for computational processing.</a:t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30"/>
          <p:cNvSpPr/>
          <p:nvPr/>
        </p:nvSpPr>
        <p:spPr>
          <a:xfrm>
            <a:off x="496119" y="3844082"/>
            <a:ext cx="14288" cy="6759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6" name="Google Shape;18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7719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/>
          <p:nvPr/>
        </p:nvSpPr>
        <p:spPr>
          <a:xfrm>
            <a:off x="3885828" y="495970"/>
            <a:ext cx="2855267" cy="35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Mona Sans SemiBold"/>
              <a:buNone/>
            </a:pPr>
            <a:r>
              <a:rPr b="1" i="0" lang="en" sz="2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Planning Algorithms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1"/>
          <p:cNvSpPr/>
          <p:nvPr/>
        </p:nvSpPr>
        <p:spPr>
          <a:xfrm>
            <a:off x="3885828" y="1024161"/>
            <a:ext cx="4801344" cy="548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Planning algorithms bridge perception and action, deciding the robot's next movement based on interpreted sensor data. This layer implements the decision-making logic that enables autonomous behavior.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3885828" y="1815033"/>
            <a:ext cx="1397719" cy="35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Rule-Based Decision Logic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885828" y="2286074"/>
            <a:ext cx="1397719" cy="548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Simple conditional statements drive immediate responses: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3885828" y="2937123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If obstacle &lt; X cm → stop or turn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3885828" y="3342605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If line detected on left → steer left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3885828" y="3748088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If path clear → proceed forward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5566916" y="1815033"/>
            <a:ext cx="1397719" cy="356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Finite State Machine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5566916" y="2286074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Discrete operational states with defined transitions: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31"/>
          <p:cNvSpPr/>
          <p:nvPr/>
        </p:nvSpPr>
        <p:spPr>
          <a:xfrm>
            <a:off x="5566916" y="2754362"/>
            <a:ext cx="1397719" cy="5482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1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States:</a:t>
            </a:r>
            <a:r>
              <a:rPr b="0" i="0" lang="en" sz="900" u="none" cap="none" strike="noStrike">
                <a:solidFill>
                  <a:srgbClr val="8F8F8F"/>
                </a:solidFill>
                <a:latin typeface="Funnel Sans"/>
                <a:ea typeface="Funnel Sans"/>
                <a:cs typeface="Funnel Sans"/>
                <a:sym typeface="Funnel Sans"/>
              </a:rPr>
              <a:t> Searching, Following, Avoiding, Idle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1"/>
          <p:cNvSpPr/>
          <p:nvPr/>
        </p:nvSpPr>
        <p:spPr>
          <a:xfrm>
            <a:off x="5566916" y="3342605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1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Triggers:</a:t>
            </a:r>
            <a:r>
              <a:rPr b="0" i="0" lang="en" sz="900" u="none" cap="none" strike="noStrike">
                <a:solidFill>
                  <a:srgbClr val="8F8F8F"/>
                </a:solidFill>
                <a:latin typeface="Funnel Sans"/>
                <a:ea typeface="Funnel Sans"/>
                <a:cs typeface="Funnel Sans"/>
                <a:sym typeface="Funnel Sans"/>
              </a:rPr>
              <a:t> Sensor threshold crossings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1"/>
          <p:cNvSpPr/>
          <p:nvPr/>
        </p:nvSpPr>
        <p:spPr>
          <a:xfrm>
            <a:off x="5566916" y="3748088"/>
            <a:ext cx="1397719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1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Behavior:</a:t>
            </a:r>
            <a:r>
              <a:rPr b="0" i="0" lang="en" sz="900" u="none" cap="none" strike="noStrike">
                <a:solidFill>
                  <a:srgbClr val="8F8F8F"/>
                </a:solidFill>
                <a:latin typeface="Funnel Sans"/>
                <a:ea typeface="Funnel Sans"/>
                <a:cs typeface="Funnel Sans"/>
                <a:sym typeface="Funnel Sans"/>
              </a:rPr>
              <a:t> Predictable state-based actions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31"/>
          <p:cNvSpPr/>
          <p:nvPr/>
        </p:nvSpPr>
        <p:spPr>
          <a:xfrm>
            <a:off x="7248004" y="1815033"/>
            <a:ext cx="1427634" cy="1784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Path Planning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1"/>
          <p:cNvSpPr/>
          <p:nvPr/>
        </p:nvSpPr>
        <p:spPr>
          <a:xfrm>
            <a:off x="7248004" y="2107629"/>
            <a:ext cx="1448544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Basic navigation strategy implementation: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7248004" y="2575918"/>
            <a:ext cx="1448544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Straight-line trajectory generation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31"/>
          <p:cNvSpPr/>
          <p:nvPr/>
        </p:nvSpPr>
        <p:spPr>
          <a:xfrm>
            <a:off x="7248004" y="2981399"/>
            <a:ext cx="1448544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Simple turn logic based on environmental cues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1"/>
          <p:cNvSpPr/>
          <p:nvPr/>
        </p:nvSpPr>
        <p:spPr>
          <a:xfrm>
            <a:off x="7248004" y="3386882"/>
            <a:ext cx="1448544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Waypoint-based goal seeking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1"/>
          <p:cNvSpPr/>
          <p:nvPr/>
        </p:nvSpPr>
        <p:spPr>
          <a:xfrm>
            <a:off x="3885828" y="4282008"/>
            <a:ext cx="4801344" cy="365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Planning ensures predictable and repeatable decision-making across varying environmental conditions, enabling consistent autonomous operation.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0" name="Google Shape;21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156693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455786" y="1801788"/>
            <a:ext cx="2849017" cy="356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200"/>
              <a:buFont typeface="Mona Sans SemiBold"/>
              <a:buNone/>
            </a:pPr>
            <a:r>
              <a:rPr b="1" i="0" lang="en" sz="2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Control Algorithms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455786" y="2328863"/>
            <a:ext cx="8232428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Control algorithms translate high-level planning decisions into precise physical movements through motor commands and servo positioning.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2"/>
          <p:cNvSpPr/>
          <p:nvPr/>
        </p:nvSpPr>
        <p:spPr>
          <a:xfrm>
            <a:off x="455786" y="2639244"/>
            <a:ext cx="2668191" cy="1816522"/>
          </a:xfrm>
          <a:prstGeom prst="roundRect">
            <a:avLst>
              <a:gd fmla="val 2635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2"/>
          <p:cNvSpPr/>
          <p:nvPr/>
        </p:nvSpPr>
        <p:spPr>
          <a:xfrm>
            <a:off x="574476" y="2757934"/>
            <a:ext cx="341858" cy="341858"/>
          </a:xfrm>
          <a:prstGeom prst="roundRect">
            <a:avLst>
              <a:gd fmla="val 1671579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5" name="Google Shape;21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461" y="2851919"/>
            <a:ext cx="153814" cy="15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/>
          <p:nvPr/>
        </p:nvSpPr>
        <p:spPr>
          <a:xfrm>
            <a:off x="574476" y="3213720"/>
            <a:ext cx="1424508" cy="1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Motor Control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32"/>
          <p:cNvSpPr/>
          <p:nvPr/>
        </p:nvSpPr>
        <p:spPr>
          <a:xfrm>
            <a:off x="574476" y="3460031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PWM signals regulate speed and direction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574476" y="3710583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Forward and reverse motion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574476" y="3932709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Variable speed control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574476" y="4154835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Electronic braking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2"/>
          <p:cNvSpPr/>
          <p:nvPr/>
        </p:nvSpPr>
        <p:spPr>
          <a:xfrm>
            <a:off x="3237905" y="2639244"/>
            <a:ext cx="2668191" cy="1816522"/>
          </a:xfrm>
          <a:prstGeom prst="roundRect">
            <a:avLst>
              <a:gd fmla="val 2635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2"/>
          <p:cNvSpPr/>
          <p:nvPr/>
        </p:nvSpPr>
        <p:spPr>
          <a:xfrm>
            <a:off x="3356595" y="2757934"/>
            <a:ext cx="341858" cy="341858"/>
          </a:xfrm>
          <a:prstGeom prst="roundRect">
            <a:avLst>
              <a:gd fmla="val 1671579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3" name="Google Shape;22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50580" y="2851919"/>
            <a:ext cx="153814" cy="15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>
            <a:off x="3356595" y="3213720"/>
            <a:ext cx="1424508" cy="1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Steering Control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2"/>
          <p:cNvSpPr/>
          <p:nvPr/>
        </p:nvSpPr>
        <p:spPr>
          <a:xfrm>
            <a:off x="3356595" y="3460031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Servo angle calibration for directional changes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2"/>
          <p:cNvSpPr/>
          <p:nvPr/>
        </p:nvSpPr>
        <p:spPr>
          <a:xfrm>
            <a:off x="3356595" y="3710583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Left position angle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356595" y="3932709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Center/straight position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2"/>
          <p:cNvSpPr/>
          <p:nvPr/>
        </p:nvSpPr>
        <p:spPr>
          <a:xfrm>
            <a:off x="3356595" y="4154835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Right position angle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32"/>
          <p:cNvSpPr/>
          <p:nvPr/>
        </p:nvSpPr>
        <p:spPr>
          <a:xfrm>
            <a:off x="6020023" y="2639244"/>
            <a:ext cx="2668191" cy="1816522"/>
          </a:xfrm>
          <a:prstGeom prst="roundRect">
            <a:avLst>
              <a:gd fmla="val 2635" name="adj"/>
            </a:avLst>
          </a:prstGeom>
          <a:solidFill>
            <a:srgbClr val="40404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2"/>
          <p:cNvSpPr/>
          <p:nvPr/>
        </p:nvSpPr>
        <p:spPr>
          <a:xfrm>
            <a:off x="6138714" y="2757934"/>
            <a:ext cx="341858" cy="341858"/>
          </a:xfrm>
          <a:prstGeom prst="roundRect">
            <a:avLst>
              <a:gd fmla="val 16715790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1" name="Google Shape;23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2699" y="2851919"/>
            <a:ext cx="153814" cy="15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/>
          <p:nvPr/>
        </p:nvSpPr>
        <p:spPr>
          <a:xfrm>
            <a:off x="6138714" y="3213720"/>
            <a:ext cx="1424508" cy="177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PID Controller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6138714" y="3460031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Proportional-Integral-Derivative tuning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6138714" y="3710583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Reduces oscillations during line following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/>
          <p:nvPr/>
        </p:nvSpPr>
        <p:spPr>
          <a:xfrm>
            <a:off x="6138714" y="3932709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Maintains smoother motion profiles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/>
          <p:nvPr/>
        </p:nvSpPr>
        <p:spPr>
          <a:xfrm>
            <a:off x="6138714" y="4154835"/>
            <a:ext cx="2430810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22250" lvl="0" marL="21590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Char char="•"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Minimizes steady-state error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455786" y="4583906"/>
            <a:ext cx="8232428" cy="182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The control layer ensures stable and accurate movement by continuously adjusting motor outputs based on feedback from planning decisions and sensor inputs.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437183" y="300558"/>
            <a:ext cx="2732707" cy="341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Mona Sans SemiBold"/>
              <a:buNone/>
            </a:pPr>
            <a:r>
              <a:rPr b="1" i="0" lang="en" sz="2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Testing Process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437182" y="860673"/>
            <a:ext cx="8269635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Rigorous testing under varying conditions validated system performance and identified areas requiring calibration adjustments.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3"/>
          <p:cNvSpPr/>
          <p:nvPr/>
        </p:nvSpPr>
        <p:spPr>
          <a:xfrm>
            <a:off x="437183" y="1158478"/>
            <a:ext cx="109240" cy="136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800"/>
              <a:buFont typeface="Mona Sans Light"/>
              <a:buNone/>
            </a:pPr>
            <a:r>
              <a:rPr b="0" i="0" lang="en" sz="800" u="none" cap="none" strike="noStrike">
                <a:solidFill>
                  <a:srgbClr val="8F8F8F"/>
                </a:solidFill>
                <a:latin typeface="Mona Sans Light"/>
                <a:ea typeface="Mona Sans Light"/>
                <a:cs typeface="Mona Sans Light"/>
                <a:sym typeface="Mona Sans Light"/>
              </a:rPr>
              <a:t>01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3"/>
          <p:cNvSpPr/>
          <p:nvPr/>
        </p:nvSpPr>
        <p:spPr>
          <a:xfrm>
            <a:off x="437183" y="1329928"/>
            <a:ext cx="4080198" cy="14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3"/>
          <p:cNvSpPr/>
          <p:nvPr/>
        </p:nvSpPr>
        <p:spPr>
          <a:xfrm>
            <a:off x="437168" y="1413125"/>
            <a:ext cx="34125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Straight-Line Driving Tests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3"/>
          <p:cNvSpPr/>
          <p:nvPr/>
        </p:nvSpPr>
        <p:spPr>
          <a:xfrm>
            <a:off x="437183" y="1649462"/>
            <a:ext cx="4080198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Evaluated motor synchronization and trajectory stability over measured distances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3"/>
          <p:cNvSpPr/>
          <p:nvPr/>
        </p:nvSpPr>
        <p:spPr>
          <a:xfrm>
            <a:off x="4626620" y="1158478"/>
            <a:ext cx="109240" cy="136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800"/>
              <a:buFont typeface="Mona Sans Light"/>
              <a:buNone/>
            </a:pPr>
            <a:r>
              <a:rPr b="0" i="0" lang="en" sz="800" u="none" cap="none" strike="noStrike">
                <a:solidFill>
                  <a:srgbClr val="8F8F8F"/>
                </a:solidFill>
                <a:latin typeface="Mona Sans Light"/>
                <a:ea typeface="Mona Sans Light"/>
                <a:cs typeface="Mona Sans Light"/>
                <a:sym typeface="Mona Sans Light"/>
              </a:rPr>
              <a:t>02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4626620" y="1329928"/>
            <a:ext cx="4080198" cy="14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3"/>
          <p:cNvSpPr/>
          <p:nvPr/>
        </p:nvSpPr>
        <p:spPr>
          <a:xfrm>
            <a:off x="4626629" y="1413125"/>
            <a:ext cx="36618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Obstacle Detection &amp; Avoidance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3"/>
          <p:cNvSpPr/>
          <p:nvPr/>
        </p:nvSpPr>
        <p:spPr>
          <a:xfrm>
            <a:off x="4679220" y="1712274"/>
            <a:ext cx="4080300" cy="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Assessed sensor accuracy and response timing when encountering barriers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33"/>
          <p:cNvSpPr/>
          <p:nvPr/>
        </p:nvSpPr>
        <p:spPr>
          <a:xfrm>
            <a:off x="437183" y="2015505"/>
            <a:ext cx="109240" cy="136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800"/>
              <a:buFont typeface="Mona Sans Light"/>
              <a:buNone/>
            </a:pPr>
            <a:r>
              <a:rPr b="0" i="0" lang="en" sz="800" u="none" cap="none" strike="noStrike">
                <a:solidFill>
                  <a:srgbClr val="8F8F8F"/>
                </a:solidFill>
                <a:latin typeface="Mona Sans Light"/>
                <a:ea typeface="Mona Sans Light"/>
                <a:cs typeface="Mona Sans Light"/>
                <a:sym typeface="Mona Sans Light"/>
              </a:rPr>
              <a:t>03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33"/>
          <p:cNvSpPr/>
          <p:nvPr/>
        </p:nvSpPr>
        <p:spPr>
          <a:xfrm>
            <a:off x="437183" y="2186955"/>
            <a:ext cx="4080198" cy="14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3"/>
          <p:cNvSpPr/>
          <p:nvPr/>
        </p:nvSpPr>
        <p:spPr>
          <a:xfrm>
            <a:off x="437170" y="2270150"/>
            <a:ext cx="27327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Steering Accuracy Tests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3"/>
          <p:cNvSpPr/>
          <p:nvPr/>
        </p:nvSpPr>
        <p:spPr>
          <a:xfrm>
            <a:off x="437183" y="2506489"/>
            <a:ext cx="4080198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Measured servo precision and turning radius consistency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3"/>
          <p:cNvSpPr/>
          <p:nvPr/>
        </p:nvSpPr>
        <p:spPr>
          <a:xfrm>
            <a:off x="4626620" y="2015505"/>
            <a:ext cx="109240" cy="1366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800"/>
              <a:buFont typeface="Mona Sans Light"/>
              <a:buNone/>
            </a:pPr>
            <a:r>
              <a:rPr b="0" i="0" lang="en" sz="800" u="none" cap="none" strike="noStrike">
                <a:solidFill>
                  <a:srgbClr val="8F8F8F"/>
                </a:solidFill>
                <a:latin typeface="Mona Sans Light"/>
                <a:ea typeface="Mona Sans Light"/>
                <a:cs typeface="Mona Sans Light"/>
                <a:sym typeface="Mona Sans Light"/>
              </a:rPr>
              <a:t>04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3"/>
          <p:cNvSpPr/>
          <p:nvPr/>
        </p:nvSpPr>
        <p:spPr>
          <a:xfrm>
            <a:off x="4626620" y="2186955"/>
            <a:ext cx="4080198" cy="14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3"/>
          <p:cNvSpPr/>
          <p:nvPr/>
        </p:nvSpPr>
        <p:spPr>
          <a:xfrm>
            <a:off x="4626630" y="2270150"/>
            <a:ext cx="3661800" cy="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100"/>
              <a:buFont typeface="Mona Sans SemiBold"/>
              <a:buNone/>
            </a:pPr>
            <a:r>
              <a:rPr b="1" i="0" lang="en" sz="11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Line-Following Lane Stability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3"/>
          <p:cNvSpPr/>
          <p:nvPr/>
        </p:nvSpPr>
        <p:spPr>
          <a:xfrm>
            <a:off x="4626620" y="2506489"/>
            <a:ext cx="4080198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Analyzed tracking performance on high-contrast paths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437183" y="2772751"/>
            <a:ext cx="19656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Mona Sans SemiBold"/>
              <a:buNone/>
            </a:pPr>
            <a:r>
              <a:rPr b="1" i="0" lang="en" sz="13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Data Collection Methods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3"/>
          <p:cNvSpPr/>
          <p:nvPr/>
        </p:nvSpPr>
        <p:spPr>
          <a:xfrm>
            <a:off x="437183" y="3309566"/>
            <a:ext cx="4855071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Char char="•"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Distance logs from ultrasonic sensors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3"/>
          <p:cNvSpPr/>
          <p:nvPr/>
        </p:nvSpPr>
        <p:spPr>
          <a:xfrm>
            <a:off x="437183" y="3522688"/>
            <a:ext cx="4855071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Char char="•"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Error rate calculations for path deviation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437183" y="3735809"/>
            <a:ext cx="4855071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Char char="•"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Visual inspection of navigation behavior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3"/>
          <p:cNvSpPr/>
          <p:nvPr/>
        </p:nvSpPr>
        <p:spPr>
          <a:xfrm>
            <a:off x="437183" y="3948931"/>
            <a:ext cx="4855071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900" lvl="0" marL="21590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Char char="•"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Timestamp analysis for response latency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3"/>
          <p:cNvSpPr/>
          <p:nvPr/>
        </p:nvSpPr>
        <p:spPr>
          <a:xfrm>
            <a:off x="437183" y="4222179"/>
            <a:ext cx="4855071" cy="5246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800"/>
              <a:buFont typeface="Funnel Sans"/>
              <a:buNone/>
            </a:pPr>
            <a:r>
              <a:rPr b="0" i="0" lang="en" sz="8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Multiple trials were conducted under varying lighting conditions and floor surface types. Collected data informed iterative adjustments to sensor thresholds, motor speeds, and decision rule parameters.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3"/>
          <p:cNvSpPr/>
          <p:nvPr/>
        </p:nvSpPr>
        <p:spPr>
          <a:xfrm>
            <a:off x="5563716" y="2984599"/>
            <a:ext cx="3147789" cy="1748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alibri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/>
          <p:nvPr/>
        </p:nvSpPr>
        <p:spPr>
          <a:xfrm>
            <a:off x="478854" y="329208"/>
            <a:ext cx="2993008" cy="37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300"/>
              <a:buFont typeface="Mona Sans SemiBold"/>
              <a:buNone/>
            </a:pPr>
            <a:r>
              <a:rPr b="1" i="0" lang="en" sz="23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Lessons Learned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478854" y="942677"/>
            <a:ext cx="2648992" cy="1484412"/>
          </a:xfrm>
          <a:prstGeom prst="roundRect">
            <a:avLst>
              <a:gd fmla="val 4620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464567" y="942677"/>
            <a:ext cx="57150" cy="1484412"/>
          </a:xfrm>
          <a:prstGeom prst="roundRect">
            <a:avLst>
              <a:gd fmla="val 8798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655684" y="1076625"/>
            <a:ext cx="35202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Sensor Calibration is Critical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655663" y="1335435"/>
            <a:ext cx="2338239" cy="95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Consistent results depend on precise threshold tuning for each sensor type. Environmental variations require adaptive calibration strategies rather than fixed parameters.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3247504" y="942677"/>
            <a:ext cx="2648992" cy="1484412"/>
          </a:xfrm>
          <a:prstGeom prst="roundRect">
            <a:avLst>
              <a:gd fmla="val 4620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3233217" y="942677"/>
            <a:ext cx="57150" cy="1484412"/>
          </a:xfrm>
          <a:prstGeom prst="roundRect">
            <a:avLst>
              <a:gd fmla="val 8798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3424295" y="1076625"/>
            <a:ext cx="29931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Environmental Factors Matter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3424312" y="1335435"/>
            <a:ext cx="2338239" cy="95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Lighting conditions and surface texture significantly affect perception accuracy. Robust systems must account for variability through adaptive algorithms or comprehensive testing.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6016154" y="942677"/>
            <a:ext cx="2648992" cy="1484412"/>
          </a:xfrm>
          <a:prstGeom prst="roundRect">
            <a:avLst>
              <a:gd fmla="val 4620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4"/>
          <p:cNvSpPr/>
          <p:nvPr/>
        </p:nvSpPr>
        <p:spPr>
          <a:xfrm>
            <a:off x="6001866" y="942677"/>
            <a:ext cx="57150" cy="1484412"/>
          </a:xfrm>
          <a:prstGeom prst="roundRect">
            <a:avLst>
              <a:gd fmla="val 8798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6192945" y="1076625"/>
            <a:ext cx="29931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Integration Requires Iteration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6192961" y="1335435"/>
            <a:ext cx="2338239" cy="76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Hardware-software integration involves extensive troubleshooting. Modular design and systematic debugging accelerate the development process.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478854" y="2546747"/>
            <a:ext cx="2648992" cy="1484412"/>
          </a:xfrm>
          <a:prstGeom prst="roundRect">
            <a:avLst>
              <a:gd fmla="val 4620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464567" y="2546747"/>
            <a:ext cx="57150" cy="1484412"/>
          </a:xfrm>
          <a:prstGeom prst="roundRect">
            <a:avLst>
              <a:gd fmla="val 8798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655663" y="2680693"/>
            <a:ext cx="1627213" cy="187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PID Tuning Takes Time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655663" y="2939504"/>
            <a:ext cx="2338239" cy="7661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Eliminating drift and wobble requires careful proportional, integral, and derivative parameter adjustment through empirical testing and refinement.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3247504" y="2546747"/>
            <a:ext cx="2648992" cy="1484412"/>
          </a:xfrm>
          <a:prstGeom prst="roundRect">
            <a:avLst>
              <a:gd fmla="val 4620" name="adj"/>
            </a:avLst>
          </a:prstGeom>
          <a:solidFill>
            <a:srgbClr val="181616">
              <a:alpha val="94901"/>
            </a:srgbClr>
          </a:solidFill>
          <a:ln cap="flat" cmpd="sng" w="228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/>
          <p:nvPr/>
        </p:nvSpPr>
        <p:spPr>
          <a:xfrm>
            <a:off x="3233217" y="2546747"/>
            <a:ext cx="57150" cy="1484412"/>
          </a:xfrm>
          <a:prstGeom prst="roundRect">
            <a:avLst>
              <a:gd fmla="val 87986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4"/>
          <p:cNvSpPr/>
          <p:nvPr/>
        </p:nvSpPr>
        <p:spPr>
          <a:xfrm>
            <a:off x="3424292" y="2680700"/>
            <a:ext cx="25776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200"/>
              <a:buFont typeface="Mona Sans SemiBold"/>
              <a:buNone/>
            </a:pPr>
            <a:r>
              <a:rPr b="1" i="0" lang="en" sz="1200" u="none" cap="none" strike="noStrike">
                <a:solidFill>
                  <a:srgbClr val="FFFF00"/>
                </a:solidFill>
                <a:latin typeface="Mona Sans SemiBold"/>
                <a:ea typeface="Mona Sans SemiBold"/>
                <a:cs typeface="Mona Sans SemiBold"/>
                <a:sym typeface="Mona Sans SemiBold"/>
              </a:rPr>
              <a:t>Simplicity Often Wins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3424312" y="2939504"/>
            <a:ext cx="2338239" cy="957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On resource-constrained platforms, simpler rule-based logic frequently outperforms complex algorithms due to reduced computational overhead and faster execution.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658416" y="4300389"/>
            <a:ext cx="8006730" cy="3830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900"/>
              <a:buFont typeface="Funnel Sans"/>
              <a:buNone/>
            </a:pPr>
            <a:r>
              <a:rPr b="0" i="0" lang="en" sz="900" u="none" cap="none" strike="noStrike">
                <a:solidFill>
                  <a:srgbClr val="FFFF00"/>
                </a:solidFill>
                <a:latin typeface="Funnel Sans"/>
                <a:ea typeface="Funnel Sans"/>
                <a:cs typeface="Funnel Sans"/>
                <a:sym typeface="Funnel Sans"/>
              </a:rPr>
              <a:t>This project highlighted the importance of test-driven development in robotics. Iterative refinement based on empirical data proved essential for achieving reliable autonomous behavior.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478854" y="4165774"/>
            <a:ext cx="14288" cy="6523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7150" lIns="57150" spcFirstLastPara="1" rIns="57150" wrap="square" tIns="5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